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73"/>
  </p:notesMasterIdLst>
  <p:handoutMasterIdLst>
    <p:handoutMasterId r:id="rId74"/>
  </p:handoutMasterIdLst>
  <p:sldIdLst>
    <p:sldId id="2147479666" r:id="rId8"/>
    <p:sldId id="2147479692" r:id="rId9"/>
    <p:sldId id="2147479736" r:id="rId10"/>
    <p:sldId id="2147479616" r:id="rId11"/>
    <p:sldId id="2147479707" r:id="rId12"/>
    <p:sldId id="2147479693" r:id="rId13"/>
    <p:sldId id="2147479694" r:id="rId14"/>
    <p:sldId id="2147479706" r:id="rId15"/>
    <p:sldId id="2147479695" r:id="rId16"/>
    <p:sldId id="2147479608" r:id="rId17"/>
    <p:sldId id="2147479619" r:id="rId18"/>
    <p:sldId id="2147479628" r:id="rId19"/>
    <p:sldId id="2147479696" r:id="rId20"/>
    <p:sldId id="2147479705" r:id="rId21"/>
    <p:sldId id="2147479700" r:id="rId22"/>
    <p:sldId id="2147479701" r:id="rId23"/>
    <p:sldId id="2147479697" r:id="rId24"/>
    <p:sldId id="2147479698" r:id="rId25"/>
    <p:sldId id="2147479726" r:id="rId26"/>
    <p:sldId id="2147479699" r:id="rId27"/>
    <p:sldId id="2147479721" r:id="rId28"/>
    <p:sldId id="2147479708" r:id="rId29"/>
    <p:sldId id="2147479702" r:id="rId30"/>
    <p:sldId id="2147479703" r:id="rId31"/>
    <p:sldId id="2147479704" r:id="rId32"/>
    <p:sldId id="2147479722" r:id="rId33"/>
    <p:sldId id="2147479709" r:id="rId34"/>
    <p:sldId id="2147479710" r:id="rId35"/>
    <p:sldId id="2147479711" r:id="rId36"/>
    <p:sldId id="2147479712" r:id="rId37"/>
    <p:sldId id="2147479713" r:id="rId38"/>
    <p:sldId id="2147479714" r:id="rId39"/>
    <p:sldId id="2147479715" r:id="rId40"/>
    <p:sldId id="2147479716" r:id="rId41"/>
    <p:sldId id="2147479723" r:id="rId42"/>
    <p:sldId id="2147479717" r:id="rId43"/>
    <p:sldId id="2147479725" r:id="rId44"/>
    <p:sldId id="2147479724" r:id="rId45"/>
    <p:sldId id="2147479719" r:id="rId46"/>
    <p:sldId id="2147479720" r:id="rId47"/>
    <p:sldId id="2147479718" r:id="rId48"/>
    <p:sldId id="2147479691" r:id="rId49"/>
    <p:sldId id="2147479729" r:id="rId50"/>
    <p:sldId id="2147479732" r:id="rId51"/>
    <p:sldId id="2147479733" r:id="rId52"/>
    <p:sldId id="2147479734" r:id="rId53"/>
    <p:sldId id="2147479731" r:id="rId54"/>
    <p:sldId id="2147479585" r:id="rId55"/>
    <p:sldId id="2147479673" r:id="rId56"/>
    <p:sldId id="2147479670" r:id="rId57"/>
    <p:sldId id="2147479672" r:id="rId58"/>
    <p:sldId id="2147479676" r:id="rId59"/>
    <p:sldId id="2147479637" r:id="rId60"/>
    <p:sldId id="2147479626" r:id="rId61"/>
    <p:sldId id="2147479627" r:id="rId62"/>
    <p:sldId id="2147479652" r:id="rId63"/>
    <p:sldId id="2147479730" r:id="rId64"/>
    <p:sldId id="2147479727" r:id="rId65"/>
    <p:sldId id="2147479735" r:id="rId66"/>
    <p:sldId id="1203" r:id="rId67"/>
    <p:sldId id="1202" r:id="rId68"/>
    <p:sldId id="2147479728" r:id="rId69"/>
    <p:sldId id="2147479687" r:id="rId70"/>
    <p:sldId id="2147479690" r:id="rId71"/>
    <p:sldId id="2147479584" r:id="rId72"/>
  </p:sldIdLst>
  <p:sldSz cx="12192000" cy="6858000"/>
  <p:notesSz cx="6858000" cy="9144000"/>
  <p:embeddedFontLst>
    <p:embeddedFont>
      <p:font typeface="Cascadia Mono" panose="020B0609020000020004" pitchFamily="49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Lato" panose="020F0502020204030203" pitchFamily="34" charset="0"/>
      <p:regular r:id="rId83"/>
      <p:bold r:id="rId84"/>
      <p:italic r:id="rId85"/>
      <p:boldItalic r:id="rId86"/>
    </p:embeddedFont>
    <p:embeddedFont>
      <p:font typeface="Segoe UI" panose="020B0502040204020203" pitchFamily="34" charset="0"/>
      <p:regular r:id="rId87"/>
      <p:bold r:id="rId88"/>
      <p:italic r:id="rId89"/>
      <p:boldItalic r:id="rId90"/>
    </p:embeddedFont>
    <p:embeddedFont>
      <p:font typeface="Segoe UI Semibold" panose="020B0702040204020203" pitchFamily="34" charset="0"/>
      <p:regular r:id="rId91"/>
      <p:bold r:id="rId92"/>
      <p:boldItalic r:id="rId93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General" id="{D684342D-205C-44C4-BCDF-9F058F3C9641}">
          <p14:sldIdLst>
            <p14:sldId id="2147479692"/>
            <p14:sldId id="2147479736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08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0"/>
            <p14:sldId id="2147479701"/>
            <p14:sldId id="2147479697"/>
            <p14:sldId id="2147479698"/>
            <p14:sldId id="2147479726"/>
            <p14:sldId id="2147479699"/>
            <p14:sldId id="2147479721"/>
          </p14:sldIdLst>
        </p14:section>
        <p14:section name="Completions" id="{6BB23D72-2463-46BD-98EB-8B6693210EBE}">
          <p14:sldIdLst>
            <p14:sldId id="2147479708"/>
            <p14:sldId id="2147479702"/>
            <p14:sldId id="2147479703"/>
            <p14:sldId id="2147479704"/>
          </p14:sldIdLst>
        </p14:section>
        <p14:section name="Some Theory" id="{12678E9F-979A-4D0A-B2B3-4FEF5539B2BF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16"/>
          </p14:sldIdLst>
        </p14:section>
        <p14:section name="RAG" id="{B819FF3D-3AEC-4DCF-A1AA-823C55AB8806}">
          <p14:sldIdLst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20"/>
            <p14:sldId id="2147479718"/>
          </p14:sldIdLst>
        </p14:section>
        <p14:section name="MCP" id="{DEF9BC04-311D-479B-88E0-3FDC651BF439}">
          <p14:sldIdLst>
            <p14:sldId id="2147479691"/>
            <p14:sldId id="2147479729"/>
            <p14:sldId id="2147479732"/>
            <p14:sldId id="2147479733"/>
            <p14:sldId id="2147479734"/>
          </p14:sldIdLst>
        </p14:section>
        <p14:section name="Semantic Kernel" id="{336CE121-D157-4B83-A771-79F1EA78F05C}">
          <p14:sldIdLst>
            <p14:sldId id="2147479731"/>
            <p14:sldId id="2147479585"/>
            <p14:sldId id="2147479673"/>
            <p14:sldId id="2147479670"/>
            <p14:sldId id="2147479672"/>
            <p14:sldId id="2147479676"/>
            <p14:sldId id="2147479637"/>
            <p14:sldId id="2147479626"/>
            <p14:sldId id="2147479627"/>
            <p14:sldId id="2147479652"/>
          </p14:sldIdLst>
        </p14:section>
        <p14:section name="Agent Framework" id="{BB447035-8853-436B-897E-D9D672DC2CED}">
          <p14:sldIdLst>
            <p14:sldId id="2147479730"/>
            <p14:sldId id="2147479727"/>
            <p14:sldId id="2147479735"/>
          </p14:sldIdLst>
        </p14:section>
        <p14:section name="Workflows" id="{A5E57C07-9413-4207-802E-7A58F7144B4B}">
          <p14:sldIdLst>
            <p14:sldId id="1203"/>
            <p14:sldId id="1202"/>
          </p14:sldIdLst>
        </p14:section>
        <p14:section name="Process Framework" id="{D46A4CCC-AE8E-4852-9E90-B0883151028B}">
          <p14:sldIdLst>
            <p14:sldId id="2147479728"/>
            <p14:sldId id="2147479687"/>
            <p14:sldId id="2147479690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150" d="100"/>
          <a:sy n="150" d="100"/>
        </p:scale>
        <p:origin x="72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Master" Target="slideMasters/slideMaster2.xml"/><Relationship Id="rId90" Type="http://schemas.openxmlformats.org/officeDocument/2006/relationships/font" Target="fonts/font16.fntdata"/><Relationship Id="rId95" Type="http://schemas.openxmlformats.org/officeDocument/2006/relationships/presProps" Target="presProps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2.fntdata"/><Relationship Id="rId9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font" Target="fonts/font1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font" Target="fonts/font13.fntdata"/><Relationship Id="rId61" Type="http://schemas.openxmlformats.org/officeDocument/2006/relationships/slide" Target="slides/slide54.xml"/><Relationship Id="rId82" Type="http://schemas.openxmlformats.org/officeDocument/2006/relationships/font" Target="fonts/font8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font" Target="fonts/font3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font" Target="fonts/font19.fntdata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11/26/2025 3:38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11/26/2025 3:38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11/26/2025 3:38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dirty="0">
                <a:effectLst/>
                <a:latin typeface="Segoe UI"/>
                <a:cs typeface="Segoe UI"/>
              </a:rPr>
              <a:t>There are 3 main parts to know about when talking about MCP</a:t>
            </a:r>
          </a:p>
          <a:p>
            <a:endParaRPr lang="en-US" b="0" i="0" dirty="0">
              <a:effectLst/>
            </a:endParaRP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Hosts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: </a:t>
            </a:r>
            <a:r>
              <a:rPr lang="en-US" sz="900" dirty="0">
                <a:latin typeface="Segoe UI"/>
                <a:cs typeface="Segoe UI"/>
              </a:rPr>
              <a:t>programs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 like VS Code, Copilot Studio, IDEs, or AI tools that want to access data through MCP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Clients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: Protocol clients, which sometimes are the same as the host, that maintain 1:1 connections with servers</a:t>
            </a:r>
          </a:p>
          <a:p>
            <a:r>
              <a:rPr lang="en-US" sz="900" b="1" i="0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Servers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: Lightweight programs that each expose specific capabilities through the standardized Model Context Protocol</a:t>
            </a:r>
            <a:r>
              <a:rPr lang="en-US" sz="900" dirty="0">
                <a:latin typeface="Segoe UI"/>
                <a:cs typeface="Segoe UI"/>
              </a:rPr>
              <a:t>. You can build your own servers or use on of the many servers that's already out there.</a:t>
            </a:r>
            <a:endParaRPr lang="en-US" sz="900" b="0" i="0" kern="1200" dirty="0">
              <a:solidFill>
                <a:schemeClr val="tx1"/>
              </a:solidFill>
              <a:effectLst/>
              <a:latin typeface="Segoe UI"/>
              <a:cs typeface="Segoe UI"/>
            </a:endParaRPr>
          </a:p>
          <a:p>
            <a:endParaRPr lang="en-US" sz="900" b="0" i="0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900" b="0" i="0" dirty="0">
                <a:effectLst/>
                <a:latin typeface="Segoe UI"/>
                <a:cs typeface="Segoe UI"/>
              </a:rPr>
              <a:t>For example, you can connect directly to your database and analyze schemes, pull in information </a:t>
            </a:r>
            <a:r>
              <a:rPr lang="en-US" sz="900" dirty="0">
                <a:latin typeface="Segoe UI"/>
                <a:cs typeface="Segoe UI"/>
              </a:rPr>
              <a:t>from</a:t>
            </a:r>
            <a:r>
              <a:rPr lang="en-US" sz="900" b="0" i="0" dirty="0">
                <a:effectLst/>
                <a:latin typeface="Segoe UI"/>
                <a:cs typeface="Segoe UI"/>
              </a:rPr>
              <a:t> GitHub repos such as issues and pull requests, automate end-to-end testing with Playwright, or you can even build your own </a:t>
            </a:r>
            <a:r>
              <a:rPr lang="en-US" sz="900" dirty="0">
                <a:latin typeface="Segoe UI"/>
                <a:cs typeface="Segoe UI"/>
              </a:rPr>
              <a:t>servers with</a:t>
            </a:r>
            <a:r>
              <a:rPr lang="en-US" sz="900" b="0" i="0" dirty="0">
                <a:effectLst/>
                <a:latin typeface="Segoe UI"/>
                <a:cs typeface="Segoe UI"/>
              </a:rPr>
              <a:t> several SDKs including C#!</a:t>
            </a:r>
            <a:endParaRPr lang="en-US" sz="900" b="0" i="0" kern="1200" dirty="0">
              <a:solidFill>
                <a:schemeClr val="tx1"/>
              </a:solidFill>
              <a:effectLst/>
              <a:latin typeface="Segoe UI"/>
              <a:cs typeface="Segoe UI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11/26/2025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4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blac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/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0C2-DAA7-A74B-99A6-EDFBB2F36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083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90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1.jpe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49" Type="http://schemas.openxmlformats.org/officeDocument/2006/relationships/image" Target="../media/image3.svg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theme" Target="../theme/theme3.xml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5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5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35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  <p:sldLayoutId id="2147485805" r:id="rId4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in/damirdobric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****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5" Type="http://schemas.openxmlformats.org/officeDocument/2006/relationships/hyperlink" Target="https://customervoice.microsoft.com/Pages/ResponsePage.aspx?id=v4j5cvGGr0GRqy180BHbR7en2Ais5pxKtso_Pz4b1_xUNTZBNzRKNlVQSFhZMU9aV09EVzYxWFdORCQlQCN0PWcu" TargetMode="External"/><Relationship Id="rId4" Type="http://schemas.openxmlformats.org/officeDocument/2006/relationships/hyperlink" Target="https://ai.azure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sv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8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emantic-kernel/blob/main/dotnet/samples/GettingStartedWithProcesses/Step00/Steps/LastStep.cs" TargetMode="External"/><Relationship Id="rId2" Type="http://schemas.openxmlformats.org/officeDocument/2006/relationships/hyperlink" Target="https://learn.microsoft.com/en-us/semantic-kernel/frameworks/process/process-framework" TargetMode="External"/><Relationship Id="rId1" Type="http://schemas.openxmlformats.org/officeDocument/2006/relationships/slideLayout" Target="../slideLayouts/slideLayout7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535" y="4878180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200526" y="259146"/>
            <a:ext cx="46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 err="1">
                <a:effectLst/>
                <a:latin typeface="Lato" panose="020F0502020204030203" pitchFamily="34" charset="0"/>
              </a:rPr>
              <a:t>Architecting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and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Developing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Custom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Copilots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and Agent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26D379-3547-1797-3C48-825E8B3EE8CD}"/>
              </a:ext>
            </a:extLst>
          </p:cNvPr>
          <p:cNvSpPr txBox="1"/>
          <p:nvPr/>
        </p:nvSpPr>
        <p:spPr>
          <a:xfrm>
            <a:off x="266901" y="4042481"/>
            <a:ext cx="860999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https://www.linkedin.com/in/damirdobric/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8783A-58E3-1A86-3EF3-D79B9803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B0BA4-7570-48BD-F05B-74DFB4A1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73" y="1445626"/>
            <a:ext cx="5792449" cy="51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41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E47D7-881D-AE88-8F93-63A6C8538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FC6EEF-2A47-52CD-150F-A157C096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Vector Type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3462D-CF97-7699-1BE1-5153C43733AD}"/>
              </a:ext>
            </a:extLst>
          </p:cNvPr>
          <p:cNvSpPr txBox="1"/>
          <p:nvPr/>
        </p:nvSpPr>
        <p:spPr>
          <a:xfrm>
            <a:off x="274917" y="2232576"/>
            <a:ext cx="10733602" cy="147732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SqlCommand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command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SqlCommand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$"INSERT INTO [test].[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{_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cTableName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([Vector], [Text]) VALUES (@Vector, @Text)"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</a:t>
            </a:r>
            <a:endParaRPr lang="en-US" sz="1800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command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.Parameters.</a:t>
            </a:r>
            <a:r>
              <a:rPr lang="en-US" sz="1800" dirty="0" err="1">
                <a:solidFill>
                  <a:srgbClr val="74531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AddWithValue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"@Vector"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SqlVector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float</a:t>
            </a:r>
            <a:r>
              <a:rPr lang="en-US" sz="1800" dirty="0">
                <a:solidFill>
                  <a:srgbClr val="1F377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[]{…}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222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03A91D-1AF3-6994-70F9-B79071C29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/>
              <a:t>The New Vector Type as JSON </a:t>
            </a:r>
            <a:br>
              <a:rPr lang="en-US" dirty="0"/>
            </a:br>
            <a:r>
              <a:rPr lang="en-US" sz="2400" dirty="0"/>
              <a:t>ADO.NET Driver v&lt;6.1.0</a:t>
            </a:r>
            <a:r>
              <a:rPr lang="en-US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D1D4D4-1822-7D68-9B94-16512768F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112" y="2559254"/>
            <a:ext cx="5902321" cy="72706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0" tIns="0" rIns="0" bIns="1713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sqlCmd.Parameters.AddWithValue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Arial Unicode MS"/>
              </a:rPr>
              <a:t>"@Vector"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,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JsonSerializer.Serialize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float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[] { 1.12f, 2.22f, 3.33f }));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35430-A51E-0799-7126-0C51CEE0BC22}"/>
              </a:ext>
            </a:extLst>
          </p:cNvPr>
          <p:cNvSpPr txBox="1"/>
          <p:nvPr/>
        </p:nvSpPr>
        <p:spPr>
          <a:xfrm>
            <a:off x="2172324" y="4101300"/>
            <a:ext cx="905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sqlCmd.Parameters.AddWithValue</a:t>
            </a:r>
            <a:r>
              <a:rPr lang="en-US" dirty="0"/>
              <a:t>("</a:t>
            </a:r>
            <a:r>
              <a:rPr lang="en-US" dirty="0">
                <a:solidFill>
                  <a:srgbClr val="A31515"/>
                </a:solidFill>
                <a:latin typeface="Arial Unicode MS"/>
              </a:rPr>
              <a:t>@Vector</a:t>
            </a:r>
            <a:r>
              <a:rPr lang="en-US" dirty="0"/>
              <a:t>", ‘[1.12, 2.22, 3.33]’);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DDF4B-11AF-FAF6-0D5C-B5700E6E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02" y="5168026"/>
            <a:ext cx="4039164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10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D7B6-C4A7-687E-144E-1C1F9CE6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32" y="221281"/>
            <a:ext cx="4402298" cy="553998"/>
          </a:xfrm>
        </p:spPr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45703-8623-6856-C53F-961F88FE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0419" y="1287276"/>
            <a:ext cx="4930987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D8BC0C-11D6-F304-C65A-56FEF7DD43B2}"/>
              </a:ext>
            </a:extLst>
          </p:cNvPr>
          <p:cNvSpPr txBox="1">
            <a:spLocks/>
          </p:cNvSpPr>
          <p:nvPr/>
        </p:nvSpPr>
        <p:spPr>
          <a:xfrm>
            <a:off x="456422" y="2013574"/>
            <a:ext cx="2971025" cy="28308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de-DE" sz="2600">
                <a:solidFill>
                  <a:srgbClr val="FFFFFF"/>
                </a:solidFill>
                <a:ea typeface="+mj-ea"/>
                <a:cs typeface="+mj-cs"/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94993443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606980-AFA8-2167-69FE-F3B704D1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Slides and Demos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6CB7B-A99B-4D7E-34DC-4C70C8D1A288}"/>
              </a:ext>
            </a:extLst>
          </p:cNvPr>
          <p:cNvSpPr txBox="1"/>
          <p:nvPr/>
        </p:nvSpPr>
        <p:spPr>
          <a:xfrm>
            <a:off x="2429466" y="1780597"/>
            <a:ext cx="8360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https://github.com/ddobric/semantic-kernel-training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A8C56-F7FC-4F3F-1077-6404D0A29A4E}"/>
              </a:ext>
            </a:extLst>
          </p:cNvPr>
          <p:cNvSpPr txBox="1"/>
          <p:nvPr/>
        </p:nvSpPr>
        <p:spPr>
          <a:xfrm>
            <a:off x="3572204" y="2907922"/>
            <a:ext cx="6094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https://tinyurl.com/</a:t>
            </a:r>
            <a:r>
              <a:rPr lang="en-US" sz="2800" b="1" dirty="0"/>
              <a:t>49tf9346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04D810-2E7C-DB1B-8DAF-A2669E6A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534" y="4013967"/>
            <a:ext cx="2220083" cy="21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900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Assistent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2240613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https://ai.azure.com/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Request Access </a:t>
            </a:r>
            <a:r>
              <a:rPr lang="de-DE" dirty="0" err="1">
                <a:hlinkClick r:id="rId5"/>
              </a:rPr>
              <a:t>to</a:t>
            </a:r>
            <a:r>
              <a:rPr lang="de-DE" dirty="0">
                <a:hlinkClick r:id="rId5"/>
              </a:rPr>
              <a:t> Azure </a:t>
            </a:r>
            <a:r>
              <a:rPr lang="de-DE" dirty="0" err="1">
                <a:hlinkClick r:id="rId5"/>
              </a:rPr>
              <a:t>OpenAI</a:t>
            </a:r>
            <a:r>
              <a:rPr lang="de-DE" dirty="0">
                <a:hlinkClick r:id="rId5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F5842-0726-1B07-B5E7-32306CA4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CE32E-3619-C50A-FDEE-D2CDF4C8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334385"/>
            <a:ext cx="4297901" cy="984885"/>
          </a:xfrm>
        </p:spPr>
        <p:txBody>
          <a:bodyPr/>
          <a:lstStyle/>
          <a:p>
            <a:r>
              <a:rPr lang="en-US" sz="3200" dirty="0"/>
              <a:t>MCP</a:t>
            </a:r>
            <a:br>
              <a:rPr lang="en-US" sz="3200" dirty="0"/>
            </a:b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37091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C58E3-0977-B883-9FD6-9BBF1A8E2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F557D7-74EE-180E-81E4-1823E54A0AA0}"/>
              </a:ext>
            </a:extLst>
          </p:cNvPr>
          <p:cNvSpPr txBox="1"/>
          <p:nvPr/>
        </p:nvSpPr>
        <p:spPr>
          <a:xfrm>
            <a:off x="4587540" y="2071534"/>
            <a:ext cx="681150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effectLst/>
              </a:rPr>
              <a:t>Model Context Protocol</a:t>
            </a:r>
            <a:br>
              <a:rPr lang="en-US" sz="2000" b="0" i="0" dirty="0">
                <a:effectLst/>
              </a:rPr>
            </a:br>
            <a:br>
              <a:rPr lang="en-US" sz="2000" b="0" i="0" dirty="0">
                <a:effectLst/>
              </a:rPr>
            </a:br>
            <a:r>
              <a:rPr lang="en-US" sz="2000" b="0" i="0" dirty="0">
                <a:effectLst/>
              </a:rPr>
              <a:t>Created by Anthropic</a:t>
            </a:r>
            <a:br>
              <a:rPr lang="en-US" sz="2000" b="0" i="0" dirty="0">
                <a:effectLst/>
              </a:rPr>
            </a:br>
            <a:r>
              <a:rPr lang="en-US" sz="2000" b="0" i="0" dirty="0">
                <a:effectLst/>
              </a:rPr>
              <a:t>Adopted by the AI community</a:t>
            </a:r>
            <a:br>
              <a:rPr lang="en-US" sz="2000" b="0" i="0" dirty="0">
                <a:effectLst/>
              </a:rPr>
            </a:br>
            <a:r>
              <a:rPr lang="en-US" sz="2000" b="0" i="0" dirty="0">
                <a:effectLst/>
              </a:rPr>
              <a:t>Evolving Together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671965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4BAAF35F-A813-40E4-AB74-25F74CF9D892}"/>
              </a:ext>
            </a:extLst>
          </p:cNvPr>
          <p:cNvSpPr>
            <a:spLocks noGrp="1"/>
          </p:cNvSpPr>
          <p:nvPr/>
        </p:nvSpPr>
        <p:spPr>
          <a:xfrm>
            <a:off x="395974" y="413868"/>
            <a:ext cx="11275629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400" b="0" i="0" dirty="0">
                <a:effectLst/>
              </a:rPr>
              <a:t>Parts of MCP</a:t>
            </a:r>
            <a:endParaRPr lang="en-US" sz="4400" dirty="0"/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BBC815C9-707F-C61C-FB53-D3271B3DB0EC}"/>
              </a:ext>
            </a:extLst>
          </p:cNvPr>
          <p:cNvSpPr txBox="1"/>
          <p:nvPr/>
        </p:nvSpPr>
        <p:spPr>
          <a:xfrm>
            <a:off x="4227889" y="2600732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Clients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0F561B6-43D3-D071-CECD-BF31A18086F1}"/>
              </a:ext>
            </a:extLst>
          </p:cNvPr>
          <p:cNvSpPr txBox="1"/>
          <p:nvPr/>
        </p:nvSpPr>
        <p:spPr>
          <a:xfrm>
            <a:off x="8176673" y="2600732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Servers</a:t>
            </a: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2DF96109-2ADE-CA07-87FA-DE35E5948277}"/>
              </a:ext>
            </a:extLst>
          </p:cNvPr>
          <p:cNvSpPr txBox="1"/>
          <p:nvPr/>
        </p:nvSpPr>
        <p:spPr>
          <a:xfrm>
            <a:off x="279105" y="2600732"/>
            <a:ext cx="3736222" cy="6058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101600" dist="76200" dir="2700000" algn="tl" rotWithShape="0">
              <a:srgbClr val="562920">
                <a:alpha val="14902"/>
              </a:srgbClr>
            </a:outerShdw>
          </a:effectLst>
        </p:spPr>
        <p:txBody>
          <a:bodyPr wrap="square" lIns="0" tIns="45714" rIns="0" bIns="45714" anchor="b" anchorCtr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Hosts</a:t>
            </a:r>
          </a:p>
        </p:txBody>
      </p:sp>
      <p:pic>
        <p:nvPicPr>
          <p:cNvPr id="28" name="Picture 27" descr="Visual studio code logo with transparent background - copperaca">
            <a:extLst>
              <a:ext uri="{FF2B5EF4-FFF2-40B4-BE49-F238E27FC236}">
                <a16:creationId xmlns:a16="http://schemas.microsoft.com/office/drawing/2014/main" id="{00ED8218-6748-55DF-FB76-43096EF5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611" y="3324623"/>
            <a:ext cx="1218576" cy="9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A21E6FA-8870-5187-3CEE-2E3FBCC8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86" y="3531061"/>
            <a:ext cx="1087903" cy="8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GitHub Logo, symbol, meaning, history, PNG, brand">
            <a:extLst>
              <a:ext uri="{FF2B5EF4-FFF2-40B4-BE49-F238E27FC236}">
                <a16:creationId xmlns:a16="http://schemas.microsoft.com/office/drawing/2014/main" id="{1B722B49-5C2E-F135-F252-74908243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8645" y="3512371"/>
            <a:ext cx="1368839" cy="7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3F1E12-EFBD-3429-BA47-6F28C9F8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9449461" y="3531061"/>
            <a:ext cx="1368839" cy="7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playwrights - Clip Art Library">
            <a:extLst>
              <a:ext uri="{FF2B5EF4-FFF2-40B4-BE49-F238E27FC236}">
                <a16:creationId xmlns:a16="http://schemas.microsoft.com/office/drawing/2014/main" id="{B5A39163-2DEF-C6E0-45BA-FB5FC088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300" y="3537332"/>
            <a:ext cx="961026" cy="72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C9AB7C-88FC-0734-AF2F-7E9D3F427E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47" r="19935"/>
          <a:stretch>
            <a:fillRect/>
          </a:stretch>
        </p:blipFill>
        <p:spPr bwMode="auto">
          <a:xfrm>
            <a:off x="8206086" y="4583971"/>
            <a:ext cx="949153" cy="85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0912B8-770B-2232-9433-A9123F679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9155239" y="4507376"/>
            <a:ext cx="838072" cy="83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urple ribbon in a shape of a infinity symbol&#10;&#10;AI-generated content may be incorrect.">
            <a:extLst>
              <a:ext uri="{FF2B5EF4-FFF2-40B4-BE49-F238E27FC236}">
                <a16:creationId xmlns:a16="http://schemas.microsoft.com/office/drawing/2014/main" id="{DF55D54B-ED18-96E7-4A2E-FBE6221620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751" y="3289828"/>
            <a:ext cx="948727" cy="948727"/>
          </a:xfrm>
          <a:prstGeom prst="rect">
            <a:avLst/>
          </a:prstGeom>
        </p:spPr>
      </p:pic>
      <p:pic>
        <p:nvPicPr>
          <p:cNvPr id="36" name="Graphic 6">
            <a:extLst>
              <a:ext uri="{FF2B5EF4-FFF2-40B4-BE49-F238E27FC236}">
                <a16:creationId xmlns:a16="http://schemas.microsoft.com/office/drawing/2014/main" id="{6299B6B0-0904-C0EF-3014-F7DFEA9C9B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81235"/>
          <a:stretch>
            <a:fillRect/>
          </a:stretch>
        </p:blipFill>
        <p:spPr>
          <a:xfrm>
            <a:off x="1048678" y="4415185"/>
            <a:ext cx="948728" cy="930263"/>
          </a:xfrm>
          <a:prstGeom prst="rect">
            <a:avLst/>
          </a:prstGeom>
        </p:spPr>
      </p:pic>
      <p:pic>
        <p:nvPicPr>
          <p:cNvPr id="37" name="Graphic 12">
            <a:extLst>
              <a:ext uri="{FF2B5EF4-FFF2-40B4-BE49-F238E27FC236}">
                <a16:creationId xmlns:a16="http://schemas.microsoft.com/office/drawing/2014/main" id="{332680F5-459C-ADB4-DB97-EE2C8FCCAE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14271" y="4391291"/>
            <a:ext cx="914400" cy="914400"/>
          </a:xfrm>
          <a:prstGeom prst="rect">
            <a:avLst/>
          </a:prstGeom>
        </p:spPr>
      </p:pic>
      <p:pic>
        <p:nvPicPr>
          <p:cNvPr id="38" name="Graphic 13">
            <a:extLst>
              <a:ext uri="{FF2B5EF4-FFF2-40B4-BE49-F238E27FC236}">
                <a16:creationId xmlns:a16="http://schemas.microsoft.com/office/drawing/2014/main" id="{48928B91-9DEE-DB56-0582-6A71FE1F4E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0025" y="3500403"/>
            <a:ext cx="914400" cy="914400"/>
          </a:xfrm>
          <a:prstGeom prst="rect">
            <a:avLst/>
          </a:prstGeom>
        </p:spPr>
      </p:pic>
      <p:pic>
        <p:nvPicPr>
          <p:cNvPr id="39" name="Graphic 15">
            <a:extLst>
              <a:ext uri="{FF2B5EF4-FFF2-40B4-BE49-F238E27FC236}">
                <a16:creationId xmlns:a16="http://schemas.microsoft.com/office/drawing/2014/main" id="{704A3E45-930B-06FF-42BD-4FD239FCDE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29197" y="4532181"/>
            <a:ext cx="813267" cy="813267"/>
          </a:xfrm>
          <a:prstGeom prst="rect">
            <a:avLst/>
          </a:prstGeom>
        </p:spPr>
      </p:pic>
      <p:pic>
        <p:nvPicPr>
          <p:cNvPr id="40" name="Graphic 17">
            <a:extLst>
              <a:ext uri="{FF2B5EF4-FFF2-40B4-BE49-F238E27FC236}">
                <a16:creationId xmlns:a16="http://schemas.microsoft.com/office/drawing/2014/main" id="{2B9A3627-0309-98F0-8C2F-A5644B3F75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98495" y="4431048"/>
            <a:ext cx="914400" cy="914400"/>
          </a:xfrm>
          <a:prstGeom prst="rect">
            <a:avLst/>
          </a:prstGeom>
        </p:spPr>
      </p:pic>
      <p:pic>
        <p:nvPicPr>
          <p:cNvPr id="41" name="Graphic 18">
            <a:extLst>
              <a:ext uri="{FF2B5EF4-FFF2-40B4-BE49-F238E27FC236}">
                <a16:creationId xmlns:a16="http://schemas.microsoft.com/office/drawing/2014/main" id="{9B3A45C9-BE6A-4632-20DE-369131E990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81235"/>
          <a:stretch>
            <a:fillRect/>
          </a:stretch>
        </p:blipFill>
        <p:spPr>
          <a:xfrm>
            <a:off x="5620622" y="4583971"/>
            <a:ext cx="948728" cy="93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0049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92C749-87D6-D0B2-B5FB-F98FBF57D9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77543"/>
            <a:ext cx="12192000" cy="4956048"/>
          </a:xfrm>
          <a:prstGeom prst="rect">
            <a:avLst/>
          </a:prstGeom>
        </p:spPr>
      </p:pic>
      <p:pic>
        <p:nvPicPr>
          <p:cNvPr id="5" name="Graphic 3">
            <a:extLst>
              <a:ext uri="{FF2B5EF4-FFF2-40B4-BE49-F238E27FC236}">
                <a16:creationId xmlns:a16="http://schemas.microsoft.com/office/drawing/2014/main" id="{6C4CD108-07A6-A488-A7FF-B5627EC76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872" y="5454925"/>
            <a:ext cx="670114" cy="6701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9E87D8-0A08-D17C-77AF-20A1DD6E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4815" y="5422822"/>
            <a:ext cx="757636" cy="75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343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CP Claude Mermaid Chart">
            <a:extLst>
              <a:ext uri="{FF2B5EF4-FFF2-40B4-BE49-F238E27FC236}">
                <a16:creationId xmlns:a16="http://schemas.microsoft.com/office/drawing/2014/main" id="{AE5E6551-F56F-EA4B-8EE8-2509AE8C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4990" cy="69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84B9A-029E-8012-737B-EF6AB577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135731"/>
            <a:ext cx="5508419" cy="37241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MCP – The Deep Dive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300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830C-4519-F929-9A43-582605F8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02399-4B24-9AD6-A299-67EAA2BFC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4C66-EAC5-F9E6-5B89-EFCEA628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88999"/>
            <a:ext cx="1438129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10D2E-765B-3F3D-2C49-1E66692823D6}"/>
              </a:ext>
            </a:extLst>
          </p:cNvPr>
          <p:cNvSpPr txBox="1">
            <a:spLocks/>
          </p:cNvSpPr>
          <p:nvPr/>
        </p:nvSpPr>
        <p:spPr>
          <a:xfrm>
            <a:off x="5059651" y="3202708"/>
            <a:ext cx="636342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Controlling the lighting system</a:t>
            </a:r>
          </a:p>
        </p:txBody>
      </p:sp>
    </p:spTree>
    <p:extLst>
      <p:ext uri="{BB962C8B-B14F-4D97-AF65-F5344CB8AC3E}">
        <p14:creationId xmlns:p14="http://schemas.microsoft.com/office/powerpoint/2010/main" val="171693183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800219"/>
          </a:xfrm>
        </p:spPr>
        <p:txBody>
          <a:bodyPr/>
          <a:lstStyle/>
          <a:p>
            <a:r>
              <a:rPr lang="en-US" sz="2800" dirty="0"/>
              <a:t>PROMPTS</a:t>
            </a:r>
            <a:br>
              <a:rPr lang="en-US" sz="2800" dirty="0"/>
            </a:br>
            <a:r>
              <a:rPr lang="en-US" sz="2400" dirty="0"/>
              <a:t>(</a:t>
            </a:r>
            <a:r>
              <a:rPr lang="en-US" sz="1800" dirty="0"/>
              <a:t>SEMANTIC FUNCTIONS)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2583D-0AE2-01FD-3A86-6A39155B7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342A0F-1811-35D3-D85B-F2B61506A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826827"/>
            <a:ext cx="4297901" cy="492443"/>
          </a:xfrm>
        </p:spPr>
        <p:txBody>
          <a:bodyPr/>
          <a:lstStyle/>
          <a:p>
            <a:r>
              <a:rPr lang="en-US" sz="3200" dirty="0"/>
              <a:t>AGENT  FRAMEWORK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85038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C3426-7FD7-FEC7-2CBA-72DC6593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E28B3CE-603F-6A90-98B9-268EFD60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/>
              <a:t>Demos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97EC0-BAD9-65DE-FC6A-2F6E355AE35E}"/>
              </a:ext>
            </a:extLst>
          </p:cNvPr>
          <p:cNvSpPr txBox="1"/>
          <p:nvPr/>
        </p:nvSpPr>
        <p:spPr>
          <a:xfrm>
            <a:off x="2257425" y="3018277"/>
            <a:ext cx="85671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https://github.com/microsoft/agent-framework</a:t>
            </a:r>
          </a:p>
        </p:txBody>
      </p:sp>
    </p:spTree>
    <p:extLst>
      <p:ext uri="{BB962C8B-B14F-4D97-AF65-F5344CB8AC3E}">
        <p14:creationId xmlns:p14="http://schemas.microsoft.com/office/powerpoint/2010/main" val="392242724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34C9B0-634F-135E-0C93-50DD7BB0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22" y="0"/>
            <a:ext cx="6650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3598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463400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BCE5-45E4-3383-4EE7-C58746460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BDBB-7421-0A03-2AEB-8CB2E13E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775" y="250801"/>
            <a:ext cx="6395051" cy="1325563"/>
          </a:xfrm>
        </p:spPr>
        <p:txBody>
          <a:bodyPr/>
          <a:lstStyle/>
          <a:p>
            <a:pPr algn="ctr"/>
            <a:r>
              <a:rPr lang="en-US" sz="3600" b="0" dirty="0"/>
              <a:t>Orchestrating Workflows with Gen AI</a:t>
            </a:r>
          </a:p>
        </p:txBody>
      </p:sp>
      <p:pic>
        <p:nvPicPr>
          <p:cNvPr id="3" name="Graphic 2" descr="Woman outline">
            <a:extLst>
              <a:ext uri="{FF2B5EF4-FFF2-40B4-BE49-F238E27FC236}">
                <a16:creationId xmlns:a16="http://schemas.microsoft.com/office/drawing/2014/main" id="{F537FF62-7B7C-6D0F-BF43-ECA539109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990" y="4340517"/>
            <a:ext cx="914400" cy="914400"/>
          </a:xfrm>
          <a:prstGeom prst="rect">
            <a:avLst/>
          </a:prstGeom>
        </p:spPr>
      </p:pic>
      <p:pic>
        <p:nvPicPr>
          <p:cNvPr id="4" name="Graphic 3" descr="Man outline">
            <a:extLst>
              <a:ext uri="{FF2B5EF4-FFF2-40B4-BE49-F238E27FC236}">
                <a16:creationId xmlns:a16="http://schemas.microsoft.com/office/drawing/2014/main" id="{EA767241-7AD9-728F-2436-585B93EFC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3990" y="2931039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E231D4-BA57-F6A5-A7A5-C1904A87C931}"/>
              </a:ext>
            </a:extLst>
          </p:cNvPr>
          <p:cNvCxnSpPr>
            <a:cxnSpLocks/>
          </p:cNvCxnSpPr>
          <p:nvPr/>
        </p:nvCxnSpPr>
        <p:spPr>
          <a:xfrm>
            <a:off x="5099593" y="4112123"/>
            <a:ext cx="902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6A8A5EC-3F1A-D694-7967-68C65CF69194}"/>
              </a:ext>
            </a:extLst>
          </p:cNvPr>
          <p:cNvSpPr/>
          <p:nvPr/>
        </p:nvSpPr>
        <p:spPr>
          <a:xfrm>
            <a:off x="6185399" y="3654923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22DEE0-9A4B-B6DB-6D00-CB1EEAF30908}"/>
              </a:ext>
            </a:extLst>
          </p:cNvPr>
          <p:cNvCxnSpPr>
            <a:cxnSpLocks/>
          </p:cNvCxnSpPr>
          <p:nvPr/>
        </p:nvCxnSpPr>
        <p:spPr>
          <a:xfrm>
            <a:off x="7707646" y="4112123"/>
            <a:ext cx="902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31015AB-2345-0879-E6FE-6BAFC998880A}"/>
              </a:ext>
            </a:extLst>
          </p:cNvPr>
          <p:cNvSpPr/>
          <p:nvPr/>
        </p:nvSpPr>
        <p:spPr>
          <a:xfrm>
            <a:off x="8732524" y="3898508"/>
            <a:ext cx="902898" cy="442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D1536-80E1-0551-B8AD-9FBE0B7DB255}"/>
              </a:ext>
            </a:extLst>
          </p:cNvPr>
          <p:cNvSpPr/>
          <p:nvPr/>
        </p:nvSpPr>
        <p:spPr>
          <a:xfrm>
            <a:off x="10431928" y="3880646"/>
            <a:ext cx="902898" cy="442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TaskN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30DBB-0DAF-AF75-D815-CBB6B77F1DA3}"/>
              </a:ext>
            </a:extLst>
          </p:cNvPr>
          <p:cNvSpPr txBox="1"/>
          <p:nvPr/>
        </p:nvSpPr>
        <p:spPr>
          <a:xfrm>
            <a:off x="9700476" y="3916984"/>
            <a:ext cx="992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. .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40952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CC32F-3601-69B7-4DCA-C4950291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064B-BA90-F422-8089-685083C2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18" y="2048556"/>
            <a:ext cx="8585558" cy="1972848"/>
          </a:xfrm>
        </p:spPr>
        <p:txBody>
          <a:bodyPr/>
          <a:lstStyle/>
          <a:p>
            <a:r>
              <a:rPr lang="en-US" sz="4000" b="0" dirty="0"/>
              <a:t>DEMO</a:t>
            </a:r>
            <a:br>
              <a:rPr lang="en-US" sz="4000" b="0" dirty="0"/>
            </a:br>
            <a:br>
              <a:rPr lang="en-US" sz="2800" b="0" dirty="0"/>
            </a:br>
            <a:r>
              <a:rPr lang="en-US" sz="2800" b="0" dirty="0"/>
              <a:t>- Microsoft </a:t>
            </a:r>
            <a:r>
              <a:rPr lang="en-US" sz="2800" b="0" dirty="0" err="1"/>
              <a:t>AgentFramework</a:t>
            </a:r>
            <a:r>
              <a:rPr lang="en-US" sz="2800" b="0" dirty="0"/>
              <a:t> Plugin with Tasks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96E19E-A3ED-D6C9-1937-44F33F1FC6D0}"/>
              </a:ext>
            </a:extLst>
          </p:cNvPr>
          <p:cNvSpPr/>
          <p:nvPr/>
        </p:nvSpPr>
        <p:spPr>
          <a:xfrm>
            <a:off x="9022985" y="0"/>
            <a:ext cx="3169015" cy="310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A747E-E621-AB03-558D-38BA457B592A}"/>
              </a:ext>
            </a:extLst>
          </p:cNvPr>
          <p:cNvSpPr/>
          <p:nvPr/>
        </p:nvSpPr>
        <p:spPr>
          <a:xfrm>
            <a:off x="114896" y="2091595"/>
            <a:ext cx="238909" cy="149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8512586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F24BE-4A96-9372-248F-ED888EFDB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2123D-BF33-BB20-E9E0-42446192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PROCESS FRAMEWORK</a:t>
            </a:r>
            <a:endParaRPr lang="en-DE" sz="3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82365E-B7C3-0FFB-448C-D06C3A2B402C}"/>
              </a:ext>
            </a:extLst>
          </p:cNvPr>
          <p:cNvSpPr txBox="1"/>
          <p:nvPr/>
        </p:nvSpPr>
        <p:spPr>
          <a:xfrm>
            <a:off x="0" y="6335028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Process Framework | Microsoft Learn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86BA7-40B9-BB83-D8C1-631AD0BE0020}"/>
              </a:ext>
            </a:extLst>
          </p:cNvPr>
          <p:cNvSpPr txBox="1"/>
          <p:nvPr/>
        </p:nvSpPr>
        <p:spPr>
          <a:xfrm>
            <a:off x="-82414" y="5971082"/>
            <a:ext cx="683656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semantic-kernel/dotnet/samples/</a:t>
            </a:r>
            <a:r>
              <a:rPr lang="en-US" dirty="0" err="1">
                <a:hlinkClick r:id="rId3"/>
              </a:rPr>
              <a:t>GettingStartedWithProcesses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3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17A62-9849-E270-413B-098118FF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22DAA-F55B-022A-7D50-94DBC3D0F454}"/>
              </a:ext>
            </a:extLst>
          </p:cNvPr>
          <p:cNvSpPr/>
          <p:nvPr/>
        </p:nvSpPr>
        <p:spPr bwMode="auto">
          <a:xfrm>
            <a:off x="3692259" y="2839278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77E6992-1AC7-A0B0-A210-CF3F8D8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122" y="2971799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82F12-AF8D-0635-E5AD-A2A78822F57F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B766-ED0A-30D2-E7F1-C941FDB4CFC7}"/>
              </a:ext>
            </a:extLst>
          </p:cNvPr>
          <p:cNvSpPr/>
          <p:nvPr/>
        </p:nvSpPr>
        <p:spPr bwMode="auto">
          <a:xfrm>
            <a:off x="7170955" y="3917247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04DDB-BBE9-45C7-946C-41BDEC17030B}"/>
              </a:ext>
            </a:extLst>
          </p:cNvPr>
          <p:cNvSpPr/>
          <p:nvPr/>
        </p:nvSpPr>
        <p:spPr bwMode="auto">
          <a:xfrm>
            <a:off x="7170953" y="574306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819C51-93D5-8060-B37D-DF88FA6ADDAB}"/>
              </a:ext>
            </a:extLst>
          </p:cNvPr>
          <p:cNvCxnSpPr>
            <a:endCxn id="4" idx="1"/>
          </p:cNvCxnSpPr>
          <p:nvPr/>
        </p:nvCxnSpPr>
        <p:spPr>
          <a:xfrm>
            <a:off x="1806522" y="3428999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CF5A5-6DB7-A3B5-AE35-E9E30B343E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837582" y="2499332"/>
            <a:ext cx="1333371" cy="92966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E03DB-DEEA-225C-9D26-9C3745F0E4F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37582" y="3429000"/>
            <a:ext cx="1333373" cy="76524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A89AB-A2CE-F08F-80AE-3FD88416E47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837582" y="3429000"/>
            <a:ext cx="1333371" cy="259106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016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7709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33463</TotalTime>
  <Words>1558</Words>
  <Application>Microsoft Office PowerPoint</Application>
  <PresentationFormat>Widescreen</PresentationFormat>
  <Paragraphs>278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var(--font-family-secondary)</vt:lpstr>
      <vt:lpstr>Segoe UI Semibold</vt:lpstr>
      <vt:lpstr>Consolas</vt:lpstr>
      <vt:lpstr>Lato</vt:lpstr>
      <vt:lpstr>Wingdings</vt:lpstr>
      <vt:lpstr>Cascadia Mono</vt:lpstr>
      <vt:lpstr>Arial</vt:lpstr>
      <vt:lpstr>Segoe UI</vt:lpstr>
      <vt:lpstr>Arial Unicode MS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ML vs. GenAI What is different and why it is important?</vt:lpstr>
      <vt:lpstr>All Slides and Demos</vt:lpstr>
      <vt:lpstr>PowerPoint Presentation</vt:lpstr>
      <vt:lpstr>TOKENS</vt:lpstr>
      <vt:lpstr>What are Tokens?</vt:lpstr>
      <vt:lpstr>DEMO</vt:lpstr>
      <vt:lpstr>EMBEDDINGS</vt:lpstr>
      <vt:lpstr>Embeddings</vt:lpstr>
      <vt:lpstr>PowerPoint Presentation</vt:lpstr>
      <vt:lpstr>Similarity Between Multidimensional Vectors</vt:lpstr>
      <vt:lpstr>When to use Embeddings?</vt:lpstr>
      <vt:lpstr>DEMO</vt:lpstr>
      <vt:lpstr>VECTOR DATABASES</vt:lpstr>
      <vt:lpstr>Graph Databases</vt:lpstr>
      <vt:lpstr>Embeddings in  GraphDB</vt:lpstr>
      <vt:lpstr>Vector DBs</vt:lpstr>
      <vt:lpstr>SqlServer 2025 Native Vector Search </vt:lpstr>
      <vt:lpstr>The New Vector Type </vt:lpstr>
      <vt:lpstr>The New Vector Type as JSON  ADO.NET Driver v&lt;6.1.0 </vt:lpstr>
      <vt:lpstr>DEMO</vt:lpstr>
      <vt:lpstr>COMPLETION MODELS</vt:lpstr>
      <vt:lpstr>Completion  Models</vt:lpstr>
      <vt:lpstr>The algorithm</vt:lpstr>
      <vt:lpstr>DEMO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MCP </vt:lpstr>
      <vt:lpstr>PowerPoint Presentation</vt:lpstr>
      <vt:lpstr>PowerPoint Presentation</vt:lpstr>
      <vt:lpstr>PowerPoint Presentation</vt:lpstr>
      <vt:lpstr>MCP – The Deep Dive</vt:lpstr>
      <vt:lpstr>PowerPoint Presentation</vt:lpstr>
      <vt:lpstr>PowerPoint Presentation</vt:lpstr>
      <vt:lpstr>Why to use SK?</vt:lpstr>
      <vt:lpstr>Architecture of the “Smart” application</vt:lpstr>
      <vt:lpstr>The Knowledge is inside Plugins</vt:lpstr>
      <vt:lpstr>DEMO</vt:lpstr>
      <vt:lpstr>Two types of functions</vt:lpstr>
      <vt:lpstr>NATIVE FUNCTIONS</vt:lpstr>
      <vt:lpstr>PROMPTS (SEMANTIC FUNCTIONS)</vt:lpstr>
      <vt:lpstr>PowerPoint Presentation</vt:lpstr>
      <vt:lpstr>AGENT  FRAMEWORK</vt:lpstr>
      <vt:lpstr>Demos</vt:lpstr>
      <vt:lpstr>PowerPoint Presentation</vt:lpstr>
      <vt:lpstr>Orchestrating Workflows with Gen AI</vt:lpstr>
      <vt:lpstr>DEMO  - Microsoft AgentFramework Plugin with Tasks</vt:lpstr>
      <vt:lpstr>PROCESS FRAMEWORK</vt:lpstr>
      <vt:lpstr>Process Framework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60</cp:revision>
  <dcterms:created xsi:type="dcterms:W3CDTF">2023-08-22T18:29:18Z</dcterms:created>
  <dcterms:modified xsi:type="dcterms:W3CDTF">2025-11-29T11:31:09Z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